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72" r:id="rId3"/>
    <p:sldId id="257" r:id="rId4"/>
    <p:sldId id="258" r:id="rId5"/>
    <p:sldId id="259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6" autoAdjust="0"/>
    <p:restoredTop sz="94615" autoAdjust="0"/>
  </p:normalViewPr>
  <p:slideViewPr>
    <p:cSldViewPr>
      <p:cViewPr varScale="1">
        <p:scale>
          <a:sx n="80" d="100"/>
          <a:sy n="80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8C0A6B-005D-440A-88E0-DBDAD9C3E558}" type="datetimeFigureOut">
              <a:rPr lang="pt-BR" smtClean="0"/>
              <a:t>01/03/2023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09485-170E-4AC1-838D-B7264289A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158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609485-170E-4AC1-838D-B7264289AAA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884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609485-170E-4AC1-838D-B7264289AAA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8767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A3BBAD-0F83-427E-A107-A06029B209CC}" type="datetimeFigureOut">
              <a:rPr lang="pt-BR" smtClean="0"/>
              <a:t>01/03/2023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696E77-0541-4D83-9C26-EE8EE3C35CF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BBAD-0F83-427E-A107-A06029B209CC}" type="datetimeFigureOut">
              <a:rPr lang="pt-BR" smtClean="0"/>
              <a:t>01/03/2023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6E77-0541-4D83-9C26-EE8EE3C35CF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BBAD-0F83-427E-A107-A06029B209CC}" type="datetimeFigureOut">
              <a:rPr lang="pt-BR" smtClean="0"/>
              <a:t>01/03/2023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6E77-0541-4D83-9C26-EE8EE3C35CF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BBAD-0F83-427E-A107-A06029B209CC}" type="datetimeFigureOut">
              <a:rPr lang="pt-BR" smtClean="0"/>
              <a:t>01/03/2023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6E77-0541-4D83-9C26-EE8EE3C35CF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BBAD-0F83-427E-A107-A06029B209CC}" type="datetimeFigureOut">
              <a:rPr lang="pt-BR" smtClean="0"/>
              <a:t>01/03/2023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6E77-0541-4D83-9C26-EE8EE3C35CF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BBAD-0F83-427E-A107-A06029B209CC}" type="datetimeFigureOut">
              <a:rPr lang="pt-BR" smtClean="0"/>
              <a:t>01/03/2023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6E77-0541-4D83-9C26-EE8EE3C35CF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BBAD-0F83-427E-A107-A06029B209CC}" type="datetimeFigureOut">
              <a:rPr lang="pt-BR" smtClean="0"/>
              <a:t>01/03/2023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6E77-0541-4D83-9C26-EE8EE3C35CF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BBAD-0F83-427E-A107-A06029B209CC}" type="datetimeFigureOut">
              <a:rPr lang="pt-BR" smtClean="0"/>
              <a:t>01/03/2023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6E77-0541-4D83-9C26-EE8EE3C35CF4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BBAD-0F83-427E-A107-A06029B209CC}" type="datetimeFigureOut">
              <a:rPr lang="pt-BR" smtClean="0"/>
              <a:t>01/03/2023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6E77-0541-4D83-9C26-EE8EE3C35CF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6A3BBAD-0F83-427E-A107-A06029B209CC}" type="datetimeFigureOut">
              <a:rPr lang="pt-BR" smtClean="0"/>
              <a:t>01/03/2023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6E77-0541-4D83-9C26-EE8EE3C35CF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A3BBAD-0F83-427E-A107-A06029B209CC}" type="datetimeFigureOut">
              <a:rPr lang="pt-BR" smtClean="0"/>
              <a:t>01/03/2023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696E77-0541-4D83-9C26-EE8EE3C35CF4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6A3BBAD-0F83-427E-A107-A06029B209CC}" type="datetimeFigureOut">
              <a:rPr lang="pt-BR" smtClean="0"/>
              <a:t>01/03/2023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3696E77-0541-4D83-9C26-EE8EE3C35CF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STTREPE</a:t>
            </a:r>
            <a:b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Sindicato dos Trabalhadores em Transportes Rodoviários Urbanos de Passageiros do Recife e Regiões Metropolitanas, Mata Sul e Norte de PE.</a:t>
            </a:r>
            <a:b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3717032"/>
            <a:ext cx="8136904" cy="1656184"/>
          </a:xfrm>
        </p:spPr>
        <p:txBody>
          <a:bodyPr>
            <a:normAutofit fontScale="62500" lnSpcReduction="20000"/>
          </a:bodyPr>
          <a:lstStyle/>
          <a:p>
            <a:pPr algn="ctr"/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Prestação de contas ano 2021 e Previsão Orçamentária ano 2022 e 2023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B08F8B3-56CD-2627-0AD2-1548D2022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38" y="260648"/>
            <a:ext cx="8296026" cy="3557953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F5C8C53E-5752-9F29-FD76-ACB43C61F0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56" y="5229200"/>
            <a:ext cx="3707904" cy="1628800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00C5AB48-D07F-ACEE-6C08-72987FA450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378" y="5245768"/>
            <a:ext cx="2181622" cy="1618275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DD7E3731-2EB6-5B0B-567D-239FD545AF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648" y="5229198"/>
            <a:ext cx="3272730" cy="162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35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208912" cy="576064"/>
          </a:xfrm>
        </p:spPr>
        <p:txBody>
          <a:bodyPr>
            <a:normAutofit fontScale="40000" lnSpcReduction="20000"/>
          </a:bodyPr>
          <a:lstStyle/>
          <a:p>
            <a:pPr algn="ctr"/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Edital de Convocação – Assembleia Geral Ordinária</a:t>
            </a:r>
          </a:p>
        </p:txBody>
      </p:sp>
      <p:cxnSp>
        <p:nvCxnSpPr>
          <p:cNvPr id="19" name="Conector de seta reta 18"/>
          <p:cNvCxnSpPr/>
          <p:nvPr/>
        </p:nvCxnSpPr>
        <p:spPr>
          <a:xfrm>
            <a:off x="8820472" y="414908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>
            <a:extLst>
              <a:ext uri="{FF2B5EF4-FFF2-40B4-BE49-F238E27FC236}">
                <a16:creationId xmlns:a16="http://schemas.microsoft.com/office/drawing/2014/main" id="{A0BCDC3A-AD9E-6AA8-A84F-A6E0DD36BA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65266"/>
            <a:ext cx="8784976" cy="419157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F27764C-916E-C41C-2A10-6F5A2D9BA7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2619"/>
            <a:ext cx="856895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726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Balanço Patrimonial 2021 comparativo</a:t>
            </a: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176265"/>
              </p:ext>
            </p:extLst>
          </p:nvPr>
        </p:nvGraphicFramePr>
        <p:xfrm>
          <a:off x="179513" y="1340768"/>
          <a:ext cx="8712967" cy="5207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31/12/2021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31/12/2020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DIFERENÇA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2.728,34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1.241,06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Banco e Aplicações financeiras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5.124,85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16.823,59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Imobilizado</a:t>
                      </a:r>
                      <a:r>
                        <a:rPr lang="pt-BR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Bens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1.928.341,11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1.886.471,11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Outros Ativos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12.469,06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3.563,99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1.948.663,36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1.908.099,75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PASSIVO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31/12/2020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31/12/2020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DIFERENÇA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Fornecedores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5.400,40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3.313,18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Salários e Encargos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115.773,75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13.328,24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856">
                <a:tc>
                  <a:txBody>
                    <a:bodyPr/>
                    <a:lstStyle/>
                    <a:p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Obrigações tributárias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1.577,08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739">
                <a:tc>
                  <a:txBody>
                    <a:bodyPr/>
                    <a:lstStyle/>
                    <a:p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Provisões</a:t>
                      </a:r>
                      <a:r>
                        <a:rPr lang="pt-BR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Férias e Encargos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112.546,97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80.871,53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0739">
                <a:tc>
                  <a:txBody>
                    <a:bodyPr/>
                    <a:lstStyle/>
                    <a:p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Empréstimos e Parcelamentos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181.421,98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115.216,64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037430"/>
                  </a:ext>
                </a:extLst>
              </a:tr>
              <a:tr h="2807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Patrimônio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1.533.393,67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1.693.793,08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8298438"/>
                  </a:ext>
                </a:extLst>
              </a:tr>
              <a:tr h="122470">
                <a:tc>
                  <a:txBody>
                    <a:bodyPr/>
                    <a:lstStyle/>
                    <a:p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1.948.663,36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1.908.099,75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691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780712"/>
              </p:ext>
            </p:extLst>
          </p:nvPr>
        </p:nvGraphicFramePr>
        <p:xfrm>
          <a:off x="323528" y="1417638"/>
          <a:ext cx="8496944" cy="5165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9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6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5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1396">
                <a:tc>
                  <a:txBody>
                    <a:bodyPr/>
                    <a:lstStyle/>
                    <a:p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31/12/2021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31/12/2020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31/12/2019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396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Sindical</a:t>
                      </a:r>
                      <a:endParaRPr lang="pt-BR" sz="20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1.303.559,46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1.502.815,93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2.036.421,82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396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</a:t>
                      </a:r>
                      <a:r>
                        <a:rPr lang="pt-BR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administrativa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-638.373,65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-606.468,04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777.472,41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553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 com pessoal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-731.512,08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-697.332,37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1.144.242,91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396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 tributária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-21.111,90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-25.510,53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23.704,53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396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 gerais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-64.376,92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-87.318,03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132.957,50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396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Receitas financeiras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839,03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2.111,78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396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Despesas financeiras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-8.646,24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-11.084,52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13.763,09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396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Superávit/</a:t>
                      </a:r>
                      <a:r>
                        <a:rPr lang="pt-BR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Deficit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(160.399,41)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85.846,54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1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-53.606,84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Demonstração de resultado 2021 Comparativo</a:t>
            </a:r>
          </a:p>
        </p:txBody>
      </p:sp>
    </p:spTree>
    <p:extLst>
      <p:ext uri="{BB962C8B-B14F-4D97-AF65-F5344CB8AC3E}">
        <p14:creationId xmlns:p14="http://schemas.microsoft.com/office/powerpoint/2010/main" val="648802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566685"/>
              </p:ext>
            </p:extLst>
          </p:nvPr>
        </p:nvGraphicFramePr>
        <p:xfrm>
          <a:off x="323528" y="1124744"/>
          <a:ext cx="8496943" cy="5256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9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9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2572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31/12/2021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31/12/2020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31/12/2019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252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Salário Diretoria Executiva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100.200,00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100.200,00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254.230,42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252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Salário Presidência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36.000,00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36.000,00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136.118,68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252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Salários Geral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191.538,44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248.865,59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516.248,67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252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Ajuda de Custo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116.522,00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129.534,23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176.504,44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252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Processos Trabalhista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47.229,72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98.744,88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38.866,58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4252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Combustível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44.103,17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35.695,08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49.407,09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4252">
                <a:tc>
                  <a:txBody>
                    <a:bodyPr/>
                    <a:lstStyle/>
                    <a:p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Honorários advocatícios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208.500,00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224.898,42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295.868,89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4823835"/>
                  </a:ext>
                </a:extLst>
              </a:tr>
              <a:tr h="554252">
                <a:tc>
                  <a:txBody>
                    <a:bodyPr/>
                    <a:lstStyle/>
                    <a:p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Assistência Médica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198.180,00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154.151,00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305.776,76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3284682"/>
                  </a:ext>
                </a:extLst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 Relevante</a:t>
            </a:r>
          </a:p>
        </p:txBody>
      </p:sp>
    </p:spTree>
    <p:extLst>
      <p:ext uri="{BB962C8B-B14F-4D97-AF65-F5344CB8AC3E}">
        <p14:creationId xmlns:p14="http://schemas.microsoft.com/office/powerpoint/2010/main" val="1739755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r>
              <a:rPr lang="pt-BR" sz="2400" dirty="0">
                <a:effectLst/>
              </a:rPr>
              <a:t>PREVISÃO ORÇAMENTÁRIA PARA ANO DE</a:t>
            </a:r>
            <a:r>
              <a:rPr lang="pt-BR" sz="2400" dirty="0"/>
              <a:t> 2022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869ED6D1-E6F1-46FA-99C5-B5391CF5D8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239465"/>
              </p:ext>
            </p:extLst>
          </p:nvPr>
        </p:nvGraphicFramePr>
        <p:xfrm>
          <a:off x="241175" y="908720"/>
          <a:ext cx="8661649" cy="56886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2174">
                  <a:extLst>
                    <a:ext uri="{9D8B030D-6E8A-4147-A177-3AD203B41FA5}">
                      <a16:colId xmlns:a16="http://schemas.microsoft.com/office/drawing/2014/main" val="895441687"/>
                    </a:ext>
                  </a:extLst>
                </a:gridCol>
                <a:gridCol w="137760">
                  <a:extLst>
                    <a:ext uri="{9D8B030D-6E8A-4147-A177-3AD203B41FA5}">
                      <a16:colId xmlns:a16="http://schemas.microsoft.com/office/drawing/2014/main" val="2373216052"/>
                    </a:ext>
                  </a:extLst>
                </a:gridCol>
                <a:gridCol w="137760">
                  <a:extLst>
                    <a:ext uri="{9D8B030D-6E8A-4147-A177-3AD203B41FA5}">
                      <a16:colId xmlns:a16="http://schemas.microsoft.com/office/drawing/2014/main" val="2197070002"/>
                    </a:ext>
                  </a:extLst>
                </a:gridCol>
                <a:gridCol w="3753955">
                  <a:extLst>
                    <a:ext uri="{9D8B030D-6E8A-4147-A177-3AD203B41FA5}">
                      <a16:colId xmlns:a16="http://schemas.microsoft.com/office/drawing/2014/main" val="2632905804"/>
                    </a:ext>
                  </a:extLst>
                </a:gridCol>
              </a:tblGrid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SINDICAIS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1.440.000,00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2981389018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229600156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SUPERAVIT BRUTO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1.440.000,00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2995969867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OPERACIONAIS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1.335.000,00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975496223"/>
                  </a:ext>
                </a:extLst>
              </a:tr>
              <a:tr h="43399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ADMINISTRATIVA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700.000,00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1801456936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COM PESSOAL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555.000,00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3326487086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TRIBUTÁRIAS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2002998253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GERAIS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150.000,00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960733241"/>
                  </a:ext>
                </a:extLst>
              </a:tr>
              <a:tr h="77626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 ANTES DAS OPERAÇÕES FINANCEIRAS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5.000,00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241747705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FINANCEIRAS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2756353561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FINANCEIRAS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6.000,00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3601034351"/>
                  </a:ext>
                </a:extLst>
              </a:tr>
              <a:tr h="39084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SUPERAVIT DO EXERCÍCIO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1163025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55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r>
              <a:rPr lang="pt-BR" sz="2400" dirty="0">
                <a:effectLst/>
              </a:rPr>
              <a:t>PREVISÃO ORÇAMENTÁRIA PARA ANO DE</a:t>
            </a:r>
            <a:r>
              <a:rPr lang="pt-BR" sz="2400" dirty="0"/>
              <a:t> 2023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869ED6D1-E6F1-46FA-99C5-B5391CF5D8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479023"/>
              </p:ext>
            </p:extLst>
          </p:nvPr>
        </p:nvGraphicFramePr>
        <p:xfrm>
          <a:off x="241175" y="908720"/>
          <a:ext cx="8661649" cy="56886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2174">
                  <a:extLst>
                    <a:ext uri="{9D8B030D-6E8A-4147-A177-3AD203B41FA5}">
                      <a16:colId xmlns:a16="http://schemas.microsoft.com/office/drawing/2014/main" val="895441687"/>
                    </a:ext>
                  </a:extLst>
                </a:gridCol>
                <a:gridCol w="137760">
                  <a:extLst>
                    <a:ext uri="{9D8B030D-6E8A-4147-A177-3AD203B41FA5}">
                      <a16:colId xmlns:a16="http://schemas.microsoft.com/office/drawing/2014/main" val="2373216052"/>
                    </a:ext>
                  </a:extLst>
                </a:gridCol>
                <a:gridCol w="137760">
                  <a:extLst>
                    <a:ext uri="{9D8B030D-6E8A-4147-A177-3AD203B41FA5}">
                      <a16:colId xmlns:a16="http://schemas.microsoft.com/office/drawing/2014/main" val="2197070002"/>
                    </a:ext>
                  </a:extLst>
                </a:gridCol>
                <a:gridCol w="3753955">
                  <a:extLst>
                    <a:ext uri="{9D8B030D-6E8A-4147-A177-3AD203B41FA5}">
                      <a16:colId xmlns:a16="http://schemas.microsoft.com/office/drawing/2014/main" val="2632905804"/>
                    </a:ext>
                  </a:extLst>
                </a:gridCol>
              </a:tblGrid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SINDICAIS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1.546.992,00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2981389018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229600156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SUPERAVIT BRUTO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1.546.992,00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2995969867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OPERACIONAIS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1.541.620,50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975496223"/>
                  </a:ext>
                </a:extLst>
              </a:tr>
              <a:tr h="43399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ADMINISTRATIVA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752.010,00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1801456936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COM PESSOAL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596.236,50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3326487086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TRIBUTÁRIAS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32.229,00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2002998253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GERAIS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161.145,00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960733241"/>
                  </a:ext>
                </a:extLst>
              </a:tr>
              <a:tr h="77626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 ANTES DAS OPERAÇÕES FINANCEIRAS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5.371,50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241747705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FINANCEIRAS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1.074,30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2756353561"/>
                  </a:ext>
                </a:extLst>
              </a:tr>
              <a:tr h="45417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FINANCEIRAS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6.445,80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3601034351"/>
                  </a:ext>
                </a:extLst>
              </a:tr>
              <a:tr h="39084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SUPERAVIT DO EXERCÍCIO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7" marR="5147" marT="5147" marB="0" anchor="b"/>
                </a:tc>
                <a:extLst>
                  <a:ext uri="{0D108BD9-81ED-4DB2-BD59-A6C34878D82A}">
                    <a16:rowId xmlns:a16="http://schemas.microsoft.com/office/drawing/2014/main" val="1163025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613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D22DFBFA-3DDF-6B8E-F5C5-36459FC28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1" name="Espaço Reservado para Conteúdo 10">
            <a:extLst>
              <a:ext uri="{FF2B5EF4-FFF2-40B4-BE49-F238E27FC236}">
                <a16:creationId xmlns:a16="http://schemas.microsoft.com/office/drawing/2014/main" id="{EF089821-DBDE-35EB-AE70-8E37B80BAA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047417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5110</TotalTime>
  <Words>329</Words>
  <Application>Microsoft Office PowerPoint</Application>
  <PresentationFormat>Apresentação na tela (4:3)</PresentationFormat>
  <Paragraphs>193</Paragraphs>
  <Slides>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6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Concurso</vt:lpstr>
      <vt:lpstr>STTREPE Sindicato dos Trabalhadores em Transportes Rodoviários Urbanos de Passageiros do Recife e Regiões Metropolitanas, Mata Sul e Norte de PE. </vt:lpstr>
      <vt:lpstr>Apresentação do PowerPoint</vt:lpstr>
      <vt:lpstr>Balanço Patrimonial 2021 comparativo</vt:lpstr>
      <vt:lpstr>Demonstração de resultado 2021 Comparativo</vt:lpstr>
      <vt:lpstr>Comparativo Relevante</vt:lpstr>
      <vt:lpstr>PREVISÃO ORÇAMENTÁRIA PARA ANO DE 2022</vt:lpstr>
      <vt:lpstr>PREVISÃO ORÇAMENTÁRIA PARA ANO DE 2023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STTREPE Sindicato dos Trabalhadores em Transportes Rodoviários Urbanos de Passageiros do Recife e Regiões Metropolitanas, Mata Sul e Norte de PE</dc:title>
  <dc:creator>Teste</dc:creator>
  <cp:lastModifiedBy>will</cp:lastModifiedBy>
  <cp:revision>113</cp:revision>
  <dcterms:created xsi:type="dcterms:W3CDTF">2016-12-07T16:33:36Z</dcterms:created>
  <dcterms:modified xsi:type="dcterms:W3CDTF">2023-03-01T19:46:39Z</dcterms:modified>
</cp:coreProperties>
</file>